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sldIdLst>
    <p:sldId id="312" r:id="rId2"/>
    <p:sldId id="314" r:id="rId3"/>
    <p:sldId id="313" r:id="rId4"/>
    <p:sldId id="315" r:id="rId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99FF"/>
    <a:srgbClr val="00CCFF"/>
    <a:srgbClr val="CB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3" autoAdjust="0"/>
  </p:normalViewPr>
  <p:slideViewPr>
    <p:cSldViewPr>
      <p:cViewPr>
        <p:scale>
          <a:sx n="100" d="100"/>
          <a:sy n="100" d="100"/>
        </p:scale>
        <p:origin x="-1992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C6CB2-FFAE-4841-AA05-27722B363968}" type="datetimeFigureOut">
              <a:rPr lang="ru-RU" smtClean="0"/>
              <a:t>12.08.2024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27B48-7296-4377-8E3D-FABDA14C3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89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B48-7296-4377-8E3D-FABDA14C31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5139-C3A4-4570-92FA-A6C4C6FD4CE6}" type="datetime1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DBB1-E1CE-49E6-BABE-9E71FEE74AAC}" type="datetime1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4E79-4104-4E3A-BDE3-04F6A3E5B45F}" type="datetime1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870-1E62-4066-A2F5-085B7D3A60B4}" type="datetime1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CF18-B8DA-4832-8150-20DCAE7D267D}" type="datetime1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AA54-E72E-42BC-80F8-0BD674323563}" type="datetime1">
              <a:rPr lang="ru-RU" smtClean="0"/>
              <a:t>12.08.2024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368C-0205-4613-BD0E-B88EE3FFC8F1}" type="datetime1">
              <a:rPr lang="ru-RU" smtClean="0"/>
              <a:t>12.08.2024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DB13-6328-4C03-BB69-BB5C81D00C9A}" type="datetime1">
              <a:rPr lang="ru-RU" smtClean="0"/>
              <a:t>12.08.2024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FE4B-6790-4DCE-9A4B-97AEF3E8B359}" type="datetime1">
              <a:rPr lang="ru-RU" smtClean="0"/>
              <a:t>12.08.2024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2401-BD04-455B-950F-AC8542FD048B}" type="datetime1">
              <a:rPr lang="ru-RU" smtClean="0"/>
              <a:t>12.08.2024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DA84-566A-44C1-A97E-361C71D8B274}" type="datetime1">
              <a:rPr lang="ru-RU" smtClean="0"/>
              <a:t>12.08.2024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7EC6A33-5B72-4DBF-8BB0-077B736C7CB4}" type="datetime1">
              <a:rPr lang="ru-RU" smtClean="0"/>
              <a:t>12.08.2024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Заголовок 3"/>
          <p:cNvGrpSpPr>
            <a:grpSpLocks noGrp="1"/>
          </p:cNvGrpSpPr>
          <p:nvPr/>
        </p:nvGrpSpPr>
        <p:grpSpPr>
          <a:xfrm>
            <a:off x="-1" y="101847"/>
            <a:ext cx="9117293" cy="1382937"/>
            <a:chOff x="35496" y="44624"/>
            <a:chExt cx="9107488" cy="1189038"/>
          </a:xfrm>
        </p:grpSpPr>
        <p:grpSp>
          <p:nvGrpSpPr>
            <p:cNvPr id="10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5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pic>
          <p:nvPicPr>
            <p:cNvPr id="13" name="Picture 19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908" y="44624"/>
              <a:ext cx="1053053" cy="118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8384" y="6569968"/>
            <a:ext cx="1828800" cy="288032"/>
          </a:xfrm>
        </p:spPr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052736"/>
            <a:ext cx="8928992" cy="532453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ts val="4000"/>
              </a:lnSpc>
            </a:pPr>
            <a:r>
              <a:rPr lang="ru-RU" sz="4500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glow rad="88900">
                    <a:schemeClr val="accent1">
                      <a:alpha val="20000"/>
                    </a:schemeClr>
                  </a:glow>
                  <a:reflection blurRad="12700" stA="50000" endPos="50000" dist="5000" dir="5400000" sy="-100000" rotWithShape="0"/>
                </a:effectLst>
              </a:rPr>
              <a:t>Переработка </a:t>
            </a:r>
          </a:p>
          <a:p>
            <a:pPr algn="ctr">
              <a:lnSpc>
                <a:spcPts val="4000"/>
              </a:lnSpc>
            </a:pPr>
            <a:r>
              <a:rPr lang="ru-RU" sz="4500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glow rad="88900">
                    <a:schemeClr val="accent1">
                      <a:alpha val="20000"/>
                    </a:schemeClr>
                  </a:glow>
                  <a:reflection blurRad="12700" stA="50000" endPos="50000" dist="5000" dir="5400000" sy="-100000" rotWithShape="0"/>
                </a:effectLst>
              </a:rPr>
              <a:t>и</a:t>
            </a:r>
            <a:r>
              <a:rPr lang="ru-RU" sz="3000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glow rad="88900">
                    <a:schemeClr val="accent1">
                      <a:alpha val="20000"/>
                    </a:schemeClr>
                  </a:glow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>
              <a:lnSpc>
                <a:spcPts val="4000"/>
              </a:lnSpc>
            </a:pPr>
            <a:r>
              <a:rPr lang="ru-RU" sz="4500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glow rad="88900">
                    <a:schemeClr val="accent1">
                      <a:alpha val="20000"/>
                    </a:schemeClr>
                  </a:glow>
                  <a:reflection blurRad="12700" stA="50000" endPos="50000" dist="5000" dir="5400000" sy="-100000" rotWithShape="0"/>
                </a:effectLst>
              </a:rPr>
              <a:t>обогащение угля</a:t>
            </a:r>
          </a:p>
          <a:p>
            <a:pPr algn="ctr"/>
            <a:endParaRPr lang="ru-RU" sz="3000" b="1" dirty="0">
              <a:ln w="0"/>
              <a:solidFill>
                <a:schemeClr val="bg2">
                  <a:lumMod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3500" b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77800">
                    <a:schemeClr val="accent3">
                      <a:satMod val="175000"/>
                      <a:alpha val="1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Проблемы и задачи </a:t>
            </a:r>
          </a:p>
          <a:p>
            <a:pPr algn="ctr"/>
            <a:r>
              <a:rPr lang="ru-RU" sz="3500" b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77800">
                    <a:schemeClr val="accent3">
                      <a:satMod val="175000"/>
                      <a:alpha val="1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промышленной безопасности </a:t>
            </a:r>
          </a:p>
          <a:p>
            <a:pPr algn="ctr"/>
            <a:r>
              <a:rPr lang="ru-RU" sz="3500" b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77800">
                    <a:schemeClr val="accent3">
                      <a:satMod val="175000"/>
                      <a:alpha val="1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на </a:t>
            </a:r>
            <a:r>
              <a:rPr lang="ru-RU" sz="3500" b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77800">
                    <a:schemeClr val="accent3">
                      <a:satMod val="175000"/>
                      <a:alpha val="1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производстве</a:t>
            </a:r>
          </a:p>
          <a:p>
            <a:pPr algn="ctr"/>
            <a:endParaRPr lang="ru-RU" sz="2500" b="1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glow rad="177800">
                  <a:schemeClr val="accent3">
                    <a:satMod val="175000"/>
                    <a:alpha val="1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ru-RU" sz="3500" b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77800">
                    <a:schemeClr val="accent3">
                      <a:satMod val="175000"/>
                      <a:alpha val="1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Итоги работы </a:t>
            </a:r>
          </a:p>
          <a:p>
            <a:pPr algn="ctr"/>
            <a:r>
              <a:rPr lang="ru-RU" sz="3500" b="1" dirty="0" err="1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77800">
                    <a:schemeClr val="accent3">
                      <a:satMod val="175000"/>
                      <a:alpha val="1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инспектороского</a:t>
            </a:r>
            <a:r>
              <a:rPr lang="ru-RU" sz="3500" b="1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77800">
                    <a:schemeClr val="accent3">
                      <a:satMod val="175000"/>
                      <a:alpha val="1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состава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13656" y="34796"/>
            <a:ext cx="4320039" cy="409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bevelT w="88900"/>
            <a:bevelB w="0" h="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entury" panose="02040604050505020304" pitchFamily="18" charset="0"/>
                <a:cs typeface="Arial" charset="0"/>
              </a:rPr>
              <a:t>РОСТЕХНАДЗОР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" panose="02040604050505020304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49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Заголовок 3"/>
          <p:cNvGrpSpPr>
            <a:grpSpLocks noGrp="1"/>
          </p:cNvGrpSpPr>
          <p:nvPr/>
        </p:nvGrpSpPr>
        <p:grpSpPr>
          <a:xfrm>
            <a:off x="-1" y="34796"/>
            <a:ext cx="9117293" cy="1449988"/>
            <a:chOff x="35496" y="-13026"/>
            <a:chExt cx="9107488" cy="1246688"/>
          </a:xfrm>
        </p:grpSpPr>
        <p:grpSp>
          <p:nvGrpSpPr>
            <p:cNvPr id="10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5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1" name="Группа 35"/>
            <p:cNvGrpSpPr/>
            <p:nvPr/>
          </p:nvGrpSpPr>
          <p:grpSpPr>
            <a:xfrm>
              <a:off x="248923" y="-13026"/>
              <a:ext cx="4315393" cy="1246688"/>
              <a:chOff x="248923" y="-13026"/>
              <a:chExt cx="4315393" cy="1246688"/>
            </a:xfrm>
          </p:grpSpPr>
          <p:sp>
            <p:nvSpPr>
              <p:cNvPr id="12" name="Text Box 18"/>
              <p:cNvSpPr txBox="1">
                <a:spLocks noChangeArrowheads="1"/>
              </p:cNvSpPr>
              <p:nvPr/>
            </p:nvSpPr>
            <p:spPr bwMode="auto">
              <a:xfrm>
                <a:off x="248923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extrusionH="76200">
                <a:bevelT w="88900"/>
                <a:bevelB w="0" h="0"/>
              </a:sp3d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Century" panose="02040604050505020304" pitchFamily="18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cs typeface="Arial" charset="0"/>
                </a:endParaRPr>
              </a:p>
            </p:txBody>
          </p:sp>
          <p:pic>
            <p:nvPicPr>
              <p:cNvPr id="13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8384" y="6564883"/>
            <a:ext cx="1828800" cy="293117"/>
          </a:xfrm>
        </p:spPr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563888" y="34796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Показатели травматизма на объектах по обогащению и переработке угля</a:t>
            </a:r>
            <a:endParaRPr lang="ru-RU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300110"/>
              </p:ext>
            </p:extLst>
          </p:nvPr>
        </p:nvGraphicFramePr>
        <p:xfrm>
          <a:off x="899592" y="1484784"/>
          <a:ext cx="7718215" cy="4704525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792088"/>
                <a:gridCol w="2160240"/>
                <a:gridCol w="1678601"/>
                <a:gridCol w="1543643"/>
                <a:gridCol w="1543643"/>
              </a:tblGrid>
              <a:tr h="672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№ п/п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6 мес. 2023 г.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6 мес. 2024 г.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Несчастные случаи всего,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 том числе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1.1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Смертельный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1.2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Тяжелый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1.3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Легкий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Аварии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Инциденты*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97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Заголовок 3"/>
          <p:cNvGrpSpPr>
            <a:grpSpLocks noGrp="1"/>
          </p:cNvGrpSpPr>
          <p:nvPr/>
        </p:nvGrpSpPr>
        <p:grpSpPr>
          <a:xfrm>
            <a:off x="-1" y="34796"/>
            <a:ext cx="9117293" cy="1449988"/>
            <a:chOff x="35496" y="-13026"/>
            <a:chExt cx="9107488" cy="1246688"/>
          </a:xfrm>
        </p:grpSpPr>
        <p:grpSp>
          <p:nvGrpSpPr>
            <p:cNvPr id="10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5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1" name="Группа 35"/>
            <p:cNvGrpSpPr/>
            <p:nvPr/>
          </p:nvGrpSpPr>
          <p:grpSpPr>
            <a:xfrm>
              <a:off x="248923" y="-13026"/>
              <a:ext cx="4315393" cy="1246688"/>
              <a:chOff x="248923" y="-13026"/>
              <a:chExt cx="4315393" cy="1246688"/>
            </a:xfrm>
          </p:grpSpPr>
          <p:sp>
            <p:nvSpPr>
              <p:cNvPr id="12" name="Text Box 18"/>
              <p:cNvSpPr txBox="1">
                <a:spLocks noChangeArrowheads="1"/>
              </p:cNvSpPr>
              <p:nvPr/>
            </p:nvSpPr>
            <p:spPr bwMode="auto">
              <a:xfrm>
                <a:off x="248923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extrusionH="76200">
                <a:bevelT w="88900"/>
                <a:bevelB w="0" h="0"/>
              </a:sp3d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Century" panose="02040604050505020304" pitchFamily="18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cs typeface="Arial" charset="0"/>
                </a:endParaRPr>
              </a:p>
            </p:txBody>
          </p:sp>
          <p:pic>
            <p:nvPicPr>
              <p:cNvPr id="13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419872" y="34796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Надзорная деятельность за объектами по обогащению и переработке угля 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 месяцев 2024 года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861342"/>
              </p:ext>
            </p:extLst>
          </p:nvPr>
        </p:nvGraphicFramePr>
        <p:xfrm>
          <a:off x="899592" y="1503859"/>
          <a:ext cx="7718215" cy="488589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792088"/>
                <a:gridCol w="2160240"/>
                <a:gridCol w="1678601"/>
                <a:gridCol w="1543643"/>
                <a:gridCol w="1543643"/>
              </a:tblGrid>
              <a:tr h="672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</a:rPr>
                        <a:t>пп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Показатели надзорной деятельности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6 месяцев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2023 года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6 месяцев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2024 года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Количество инспекторов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602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Количество проведенных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проверок, из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них: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+6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плановые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+1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внеплановые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+3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Количество выявленных нарушений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-122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Назначено административных штрафов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+14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Общая сумма наложенных штрафов, млн.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0,456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1,019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+0,563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6.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Число приостановок по решению суда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34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Заголовок 3"/>
          <p:cNvGrpSpPr>
            <a:grpSpLocks noGrp="1"/>
          </p:cNvGrpSpPr>
          <p:nvPr/>
        </p:nvGrpSpPr>
        <p:grpSpPr>
          <a:xfrm>
            <a:off x="-1" y="34796"/>
            <a:ext cx="9117293" cy="1449988"/>
            <a:chOff x="35496" y="-13026"/>
            <a:chExt cx="9107488" cy="1246688"/>
          </a:xfrm>
        </p:grpSpPr>
        <p:grpSp>
          <p:nvGrpSpPr>
            <p:cNvPr id="10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5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11" name="Группа 35"/>
            <p:cNvGrpSpPr/>
            <p:nvPr/>
          </p:nvGrpSpPr>
          <p:grpSpPr>
            <a:xfrm>
              <a:off x="248923" y="-13026"/>
              <a:ext cx="4315393" cy="1246688"/>
              <a:chOff x="248923" y="-13026"/>
              <a:chExt cx="4315393" cy="1246688"/>
            </a:xfrm>
          </p:grpSpPr>
          <p:sp>
            <p:nvSpPr>
              <p:cNvPr id="12" name="Text Box 18"/>
              <p:cNvSpPr txBox="1">
                <a:spLocks noChangeArrowheads="1"/>
              </p:cNvSpPr>
              <p:nvPr/>
            </p:nvSpPr>
            <p:spPr bwMode="auto">
              <a:xfrm>
                <a:off x="248923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extrusionH="76200">
                <a:bevelT w="88900"/>
                <a:bevelB w="0" h="0"/>
              </a:sp3d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Century" panose="02040604050505020304" pitchFamily="18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40604050505020304" pitchFamily="18" charset="0"/>
                  <a:cs typeface="Arial" charset="0"/>
                </a:endParaRPr>
              </a:p>
            </p:txBody>
          </p:sp>
          <p:pic>
            <p:nvPicPr>
              <p:cNvPr id="13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023408" y="654092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3479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Показатели травматизма на объектах горнорудной и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нерудной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750588"/>
              </p:ext>
            </p:extLst>
          </p:nvPr>
        </p:nvGraphicFramePr>
        <p:xfrm>
          <a:off x="899592" y="1484784"/>
          <a:ext cx="7632848" cy="3360375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29684"/>
                <a:gridCol w="1930756"/>
                <a:gridCol w="2016224"/>
                <a:gridCol w="1656184"/>
              </a:tblGrid>
              <a:tr h="67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Несчастные случаи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 месяцев 2023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 месяцев 2024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 тяжелым исходом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Со смертельным исходом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 легким исходом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30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3382</TotalTime>
  <Words>230</Words>
  <Application>Microsoft Office PowerPoint</Application>
  <PresentationFormat>Экран (4:3)</PresentationFormat>
  <Paragraphs>126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Дерксен Ольга Дмитриевна</dc:creator>
  <cp:lastModifiedBy>Митяев Никита Вячеславович</cp:lastModifiedBy>
  <cp:revision>203</cp:revision>
  <cp:lastPrinted>2023-10-23T03:17:58Z</cp:lastPrinted>
  <dcterms:created xsi:type="dcterms:W3CDTF">2022-09-30T06:45:04Z</dcterms:created>
  <dcterms:modified xsi:type="dcterms:W3CDTF">2024-08-12T07:23:17Z</dcterms:modified>
</cp:coreProperties>
</file>